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6" d="100"/>
          <a:sy n="86" d="100"/>
        </p:scale>
        <p:origin x="-894"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D6D60513-8A34-4A3F-A709-BD0951341995}" type="datetimeFigureOut">
              <a:rPr lang="ru-RU" smtClean="0"/>
              <a:t>02.04.2021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4F85EE8-01C8-407F-B35E-3D952B84E2D9}"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6D60513-8A34-4A3F-A709-BD0951341995}" type="datetimeFigureOut">
              <a:rPr lang="ru-RU" smtClean="0"/>
              <a:t>02.04.2021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4F85EE8-01C8-407F-B35E-3D952B84E2D9}"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D6D60513-8A34-4A3F-A709-BD0951341995}" type="datetimeFigureOut">
              <a:rPr lang="ru-RU" smtClean="0"/>
              <a:t>02.04.2021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4F85EE8-01C8-407F-B35E-3D952B84E2D9}"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D6D60513-8A34-4A3F-A709-BD0951341995}" type="datetimeFigureOut">
              <a:rPr lang="ru-RU" smtClean="0"/>
              <a:t>02.04.2021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4F85EE8-01C8-407F-B35E-3D952B84E2D9}"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D6D60513-8A34-4A3F-A709-BD0951341995}" type="datetimeFigureOut">
              <a:rPr lang="ru-RU" smtClean="0"/>
              <a:t>02.04.2021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64F85EE8-01C8-407F-B35E-3D952B84E2D9}"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D6D60513-8A34-4A3F-A709-BD0951341995}" type="datetimeFigureOut">
              <a:rPr lang="ru-RU" smtClean="0"/>
              <a:t>02.04.2021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64F85EE8-01C8-407F-B35E-3D952B84E2D9}"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D6D60513-8A34-4A3F-A709-BD0951341995}" type="datetimeFigureOut">
              <a:rPr lang="ru-RU" smtClean="0"/>
              <a:t>02.04.2021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64F85EE8-01C8-407F-B35E-3D952B84E2D9}"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D6D60513-8A34-4A3F-A709-BD0951341995}" type="datetimeFigureOut">
              <a:rPr lang="ru-RU" smtClean="0"/>
              <a:t>02.04.2021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4F85EE8-01C8-407F-B35E-3D952B84E2D9}"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D6D60513-8A34-4A3F-A709-BD0951341995}" type="datetimeFigureOut">
              <a:rPr lang="ru-RU" smtClean="0"/>
              <a:t>02.04.2021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4F85EE8-01C8-407F-B35E-3D952B84E2D9}"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6D60513-8A34-4A3F-A709-BD0951341995}" type="datetimeFigureOut">
              <a:rPr lang="ru-RU" smtClean="0"/>
              <a:t>02.04.2021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4F85EE8-01C8-407F-B35E-3D952B84E2D9}"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6D60513-8A34-4A3F-A709-BD0951341995}" type="datetimeFigureOut">
              <a:rPr lang="ru-RU" smtClean="0"/>
              <a:t>02.04.2021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4F85EE8-01C8-407F-B35E-3D952B84E2D9}"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D60513-8A34-4A3F-A709-BD0951341995}" type="datetimeFigureOut">
              <a:rPr lang="ru-RU" smtClean="0"/>
              <a:t>02.04.2021</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F85EE8-01C8-407F-B35E-3D952B84E2D9}"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fontScale="90000"/>
          </a:bodyPr>
          <a:lstStyle/>
          <a:p>
            <a:r>
              <a:rPr lang="kk-KZ" b="1" dirty="0"/>
              <a:t>Жол қозғалыс қауіпсіздігін медициналық қамтамасыз ету.  </a:t>
            </a:r>
            <a:r>
              <a:rPr lang="ru-RU" dirty="0"/>
              <a:t/>
            </a:r>
            <a:br>
              <a:rPr lang="ru-RU" dirty="0"/>
            </a:br>
            <a:endParaRPr lang="ru-RU" dirty="0"/>
          </a:p>
        </p:txBody>
      </p:sp>
      <p:sp>
        <p:nvSpPr>
          <p:cNvPr id="3" name="Подзаголовок 2"/>
          <p:cNvSpPr>
            <a:spLocks noGrp="1"/>
          </p:cNvSpPr>
          <p:nvPr>
            <p:ph type="subTitle" idx="1"/>
          </p:nvPr>
        </p:nvSpPr>
        <p:spPr/>
        <p:txBody>
          <a:bodyPr/>
          <a:lstStyle/>
          <a:p>
            <a:endParaRPr lang="ru-RU"/>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normAutofit fontScale="62500" lnSpcReduction="20000"/>
          </a:bodyPr>
          <a:lstStyle/>
          <a:p>
            <a:r>
              <a:rPr lang="kk-KZ" dirty="0">
                <a:solidFill>
                  <a:schemeClr val="accent1"/>
                </a:solidFill>
              </a:rPr>
              <a:t>1. Жол жүрісі қауіпсіздігін медициналық қамтамасыз ету:</a:t>
            </a:r>
            <a:endParaRPr lang="ru-RU" dirty="0">
              <a:solidFill>
                <a:schemeClr val="accent1"/>
              </a:solidFill>
            </a:endParaRPr>
          </a:p>
          <a:p>
            <a:r>
              <a:rPr lang="kk-KZ" dirty="0"/>
              <a:t>1) механикалық көлік құралдарының жүргізушілігіне кандидаттарды міндетті медициналық куәландырудан, механикалық көлік құралдарының жүргізушілерін, сондай-ақ жүргізуші куәлігінің қолданылу мерзімі аяқталуына орай оны ауыстырған кезде міндетті медициналық қайта куәландырудан;</a:t>
            </a:r>
            <a:endParaRPr lang="ru-RU" dirty="0"/>
          </a:p>
          <a:p>
            <a:r>
              <a:rPr lang="kk-KZ" dirty="0"/>
              <a:t>2) көлік құралдарының жүргізушілеріне рейс алдында, рейстен кейін және ағымдағы медициналық қарап-тексерулер жүргізуден;</a:t>
            </a:r>
            <a:endParaRPr lang="ru-RU" dirty="0"/>
          </a:p>
          <a:p>
            <a:r>
              <a:rPr lang="kk-KZ" dirty="0"/>
              <a:t>3) жол-көлік оқиғаларында зардап шеккендерге медициналық көмек көрсетуден;</a:t>
            </a:r>
            <a:endParaRPr lang="ru-RU" dirty="0"/>
          </a:p>
          <a:p>
            <a:r>
              <a:rPr lang="kk-KZ" dirty="0"/>
              <a:t>4) жол жүрісіне қатысушыларды, парамедиктерді, жол жүрісінің қауіпсіздігін қамтамасыз ету жөніндегі және төтенше жағдайлар саласындағы уәкілетті органдардың қызметкерлерін жол-көлік оқиғаларында зардап шеккендерге дәрігер келгенге дейін көмек көрсетуге оқытудан көрінеді.</a:t>
            </a:r>
            <a:endParaRPr lang="ru-RU" dirty="0"/>
          </a:p>
          <a:p>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r>
              <a:rPr lang="kk-KZ" dirty="0"/>
              <a:t>2. Міндетті медициналық куәландыру мен қайта куәландырудың мақсаты көлік құралдарының жүргізушілерінде және жүргізушілікке кандидаттарда жүргізушілік қызметке медициналық қарсы айғақтарды немесе шектеулерді анықтау болып табылады.</a:t>
            </a:r>
            <a:endParaRPr lang="ru-RU" dirty="0"/>
          </a:p>
          <a:p>
            <a:endParaRPr lang="ru-RU"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normAutofit fontScale="92500" lnSpcReduction="20000"/>
          </a:bodyPr>
          <a:lstStyle/>
          <a:p>
            <a:r>
              <a:rPr lang="kk-KZ" dirty="0"/>
              <a:t>3. Жол жүрісінің қауіпсіздігін медициналық жағынан қамтамасыз ету жөніндегі талаптардың сақталуына бақылауды жүзеге асыру мақсатында денсаулық сақтау саласындағы уәкілетті орган медициналық айғақтары бойынша механикалық көлік құралын басқаруға жіберілген адамдарды уәкілетті органдардың пайдаланушылары өз құзыреттері шегінде қашықтан қол жеткізе алатын автоматтандырылған деректер базасына енгізеді.</a:t>
            </a:r>
            <a:endParaRPr lang="ru-RU" dirty="0"/>
          </a:p>
          <a:p>
            <a:endParaRPr lang="ru-RU"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r>
              <a:rPr lang="kk-KZ" dirty="0"/>
              <a:t>4. Медициналық көрсетпелері бойынша механикалық көлік құралын басқаруға жіберілген адамдарды автоматты тіркеу мен есепке алу және оған уәкілетті орган пайдаланушыларының қашықтан қол жеткізу тәртібін денсаулық сақтау саласындағы уәкілетті орган белгілейді.</a:t>
            </a:r>
            <a:endParaRPr lang="ru-RU" dirty="0"/>
          </a:p>
          <a:p>
            <a:endParaRPr lang="ru-RU"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normAutofit fontScale="92500" lnSpcReduction="10000"/>
          </a:bodyPr>
          <a:lstStyle/>
          <a:p>
            <a:r>
              <a:rPr lang="kk-KZ" dirty="0"/>
              <a:t>5. Міндетті медициналық қайта куәландыру мынадай мерзімдерде өткізіледі:</a:t>
            </a:r>
            <a:endParaRPr lang="ru-RU" dirty="0"/>
          </a:p>
          <a:p>
            <a:r>
              <a:rPr lang="kk-KZ" dirty="0"/>
              <a:t>1) жолаушыларды, қауіпті жүктерді тасымалдауды орындайтын механикалық көлік құралдарының жүргізушілері - әрбір үш жыл сайын, ал елу жасқа толғанда - жыл сайын;</a:t>
            </a:r>
            <a:endParaRPr lang="ru-RU" dirty="0"/>
          </a:p>
          <a:p>
            <a:r>
              <a:rPr lang="kk-KZ" dirty="0"/>
              <a:t>2) механикалық көлік құралдарының алпыс жасқа толған жүргізушілері және мүгедек жүргізушілер - әрбір екі жыл сайын;</a:t>
            </a:r>
            <a:endParaRPr lang="ru-RU" dirty="0"/>
          </a:p>
          <a:p>
            <a:endParaRPr lang="ru-RU"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r>
              <a:rPr lang="kk-KZ" dirty="0"/>
              <a:t>6. Денсаулық сақтау саласындағы уәкілетті орган айқындаған жағдайларда медициналық айғақтары болған кезде міндетті медициналық қайта куәландыру бір жылға дейінгіден аз емес мерзімге қысқартылады.</a:t>
            </a:r>
            <a:endParaRPr lang="ru-RU" dirty="0"/>
          </a:p>
          <a:p>
            <a:endParaRPr lang="ru-RU"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normAutofit fontScale="92500" lnSpcReduction="20000"/>
          </a:bodyPr>
          <a:lstStyle/>
          <a:p>
            <a:r>
              <a:rPr lang="kk-KZ" dirty="0"/>
              <a:t>7. Механикалық көлік құралдарын мас күйде басқарғаны не осындай күйдегі адамға механикалық көлік құралын басқаруды бергені үшін не жүргізушінің мас күйде екенін анықтайтын медициналық куәландырудан өтуден жалтарғаны үшін механикалық көлік құралын басқару құқығынан айырылған адамдар осындай құқығын қалпына келтіру алдында, бірақ механикалық көлік құралын басқару құқығынан айыру мерзімі аяқталмастан кемінде бір ай бұрын міндетті медициналық қайта куәландырудан өтуге тиіс.</a:t>
            </a:r>
            <a:endParaRPr lang="ru-RU" dirty="0"/>
          </a:p>
          <a:p>
            <a:endParaRPr lang="ru-RU"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normAutofit fontScale="70000" lnSpcReduction="20000"/>
          </a:bodyPr>
          <a:lstStyle/>
          <a:p>
            <a:r>
              <a:rPr lang="kk-KZ" dirty="0"/>
              <a:t>8. Механикалық көлік құралдарының жүргізушілерін оның себептерін көрсете отырып, міндетті медициналық қайта куәландыруға мерзімінен бұрын жіберуге:</a:t>
            </a:r>
            <a:endParaRPr lang="ru-RU" dirty="0"/>
          </a:p>
          <a:p>
            <a:r>
              <a:rPr lang="kk-KZ" dirty="0"/>
              <a:t>1) адамдарды механикалық көлік құралдарын, өздігінен жүретін машиналарды басқаруға жіберуге тыйым салатын немесе оларды басқару құқығына шектеу белгілейтін аурулар мен қарсы айғақтар тізбесіне енгізілген аурулар белгілері пайда болған кезде - жол жүрісінің қауіпсіздігін қамтамасыз ету жөніндегі уәкілетті орган, өзінде механикалық көлік құралының жүргізушісі жалданып жұмыс істейтін жалдаушы;</a:t>
            </a:r>
            <a:endParaRPr lang="ru-RU" dirty="0"/>
          </a:p>
          <a:p>
            <a:r>
              <a:rPr lang="kk-KZ" dirty="0"/>
              <a:t>2) механикалық көлік құралының жүргізушісінде адамдарды механикалық көлік құралдарын басқаруға жіберуге тыйым салатын немесе оларды басқару құқығына шектеу белгілейтін аурулар мен қарсы айғақтар тізбесіне енгізілген аурулар белгілері пайда болған кезде - денсаулық сақтау ұйымы бастамашы болуы мүмкін.</a:t>
            </a:r>
            <a:endParaRPr lang="ru-RU" dirty="0"/>
          </a:p>
          <a:p>
            <a:endParaRPr lang="ru-RU"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normAutofit fontScale="85000" lnSpcReduction="10000"/>
          </a:bodyPr>
          <a:lstStyle/>
          <a:p>
            <a:r>
              <a:rPr lang="kk-KZ" dirty="0"/>
              <a:t>9. Механикалық көлік құралдары жүргізушілерінің міндетті медициналық қайта куәландырудан уақтылы өтуіне бақылау:</a:t>
            </a:r>
            <a:endParaRPr lang="ru-RU" dirty="0"/>
          </a:p>
          <a:p>
            <a:r>
              <a:rPr lang="kk-KZ" dirty="0"/>
              <a:t>1) жүргізуші куәлігін беру және ауыстыру кезінде, сондай-ақ оны алып қойғаннан кейін қайтарған кезде;</a:t>
            </a:r>
            <a:endParaRPr lang="ru-RU" dirty="0"/>
          </a:p>
          <a:p>
            <a:r>
              <a:rPr lang="kk-KZ" dirty="0"/>
              <a:t>2) көлік құралын жол жүрісіне қатысуға жіберуге рұқсат беру кезінде;</a:t>
            </a:r>
            <a:endParaRPr lang="ru-RU" dirty="0"/>
          </a:p>
          <a:p>
            <a:r>
              <a:rPr lang="kk-KZ" dirty="0"/>
              <a:t>3) механикалық көлік құралдарының жүргізушілерін жұмысқа қабылдаған кезде және олармен еңбек қатынастары кезеңінде жүзеге асырылады.</a:t>
            </a:r>
            <a:endParaRPr lang="ru-RU" dirty="0"/>
          </a:p>
          <a:p>
            <a:endParaRPr lang="ru-RU"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normAutofit fontScale="92500" lnSpcReduction="20000"/>
          </a:bodyPr>
          <a:lstStyle/>
          <a:p>
            <a:r>
              <a:rPr lang="kk-KZ" dirty="0"/>
              <a:t>10. Көлік құралдарының жүргізушілеріне рейс алдында, рейстен кейін және ағымдағы медициналық қарап-тексерулерді:</a:t>
            </a:r>
            <a:endParaRPr lang="ru-RU" dirty="0"/>
          </a:p>
          <a:p>
            <a:r>
              <a:rPr lang="kk-KZ" dirty="0"/>
              <a:t>1) автомобиль саласындағы қызметті жүзеге асыратын заңды тұлғалар және дара кәсіпкерлер;</a:t>
            </a:r>
            <a:endParaRPr lang="ru-RU" dirty="0"/>
          </a:p>
          <a:p>
            <a:r>
              <a:rPr lang="kk-KZ" dirty="0"/>
              <a:t>2) механикалық көлік құралдарының жүргізушілерін және оларды басқаруға оқытатын адамдарды даярлау жөніндегі қызметті жүзеге асыратын заңды тұлғалар жүргізеді.</a:t>
            </a:r>
            <a:endParaRPr lang="ru-RU" dirty="0"/>
          </a:p>
          <a:p>
            <a:endParaRPr lang="ru-RU"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normAutofit fontScale="77500" lnSpcReduction="20000"/>
          </a:bodyPr>
          <a:lstStyle/>
          <a:p>
            <a:r>
              <a:rPr lang="kk-KZ" dirty="0"/>
              <a:t>Жол-көлік оқиғаларында зардап шеккендерге медициналық көмек:</a:t>
            </a:r>
            <a:endParaRPr lang="ru-RU" dirty="0"/>
          </a:p>
          <a:p>
            <a:r>
              <a:rPr lang="kk-KZ" dirty="0"/>
              <a:t>1) алғашқы сағат ішінде жол-көлік оқиғасының орнында және медициналық ұйымға жету жолында дәрігерге дейінгі көмек көрсетуді;</a:t>
            </a:r>
            <a:endParaRPr lang="ru-RU" dirty="0"/>
          </a:p>
          <a:p>
            <a:r>
              <a:rPr lang="kk-KZ" dirty="0"/>
              <a:t>2) жол-көлік оқиғасының орнында, медициналық ұйымға жету жолында және медициналық ұйымда білікті медициналық көмек көрсетуді;</a:t>
            </a:r>
            <a:endParaRPr lang="ru-RU" dirty="0"/>
          </a:p>
          <a:p>
            <a:r>
              <a:rPr lang="kk-KZ" dirty="0"/>
              <a:t>3) жол-көлік оқиғаларында зардап шеккендерге бейінді медициналық ұйымдарда мамандандырылған және жоғары мамандандырылған медициналық көмек көрсетуді қамтиды.</a:t>
            </a:r>
            <a:endParaRPr lang="ru-RU" dirty="0"/>
          </a:p>
          <a:p>
            <a:endParaRPr lang="ru-RU"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908720"/>
            <a:ext cx="8229600" cy="4248472"/>
          </a:xfrm>
        </p:spPr>
        <p:txBody>
          <a:bodyPr>
            <a:normAutofit/>
          </a:bodyPr>
          <a:lstStyle/>
          <a:p>
            <a:r>
              <a:rPr lang="kk-KZ" b="1" dirty="0"/>
              <a:t>Көлік саласындағы сақтандыру. Көлік құралдары иелерінің жауапкешлігін азаматтық сақтандыру (авто азаматтық жауапкершлікті сақтандыру).</a:t>
            </a:r>
            <a:r>
              <a:rPr lang="ru-RU" dirty="0"/>
              <a:t/>
            </a:r>
            <a:br>
              <a:rPr lang="ru-RU" dirty="0"/>
            </a:br>
            <a:endParaRPr lang="ru-RU" dirty="0"/>
          </a:p>
        </p:txBody>
      </p:sp>
      <p:sp>
        <p:nvSpPr>
          <p:cNvPr id="3" name="Содержимое 2"/>
          <p:cNvSpPr>
            <a:spLocks noGrp="1"/>
          </p:cNvSpPr>
          <p:nvPr>
            <p:ph idx="1"/>
          </p:nvPr>
        </p:nvSpPr>
        <p:spPr/>
        <p:txBody>
          <a:bodyPr/>
          <a:lstStyle/>
          <a:p>
            <a:endParaRPr lang="ru-RU"/>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normAutofit fontScale="85000" lnSpcReduction="10000"/>
          </a:bodyPr>
          <a:lstStyle/>
          <a:p>
            <a:pPr fontAlgn="base"/>
            <a:r>
              <a:rPr lang="kk-KZ" dirty="0"/>
              <a:t>Автобус жүргізушілері қозғалысты ұйымдастыру және маршрутта қауіпсіздікті қамтамасыз ету туралы ақпараттары бар құжаттың мазмұнын білуі тиіс. Онда мыналар көрсетіледі:</a:t>
            </a:r>
            <a:endParaRPr lang="ru-RU" dirty="0"/>
          </a:p>
          <a:p>
            <a:pPr fontAlgn="base"/>
            <a:r>
              <a:rPr lang="kk-KZ" dirty="0"/>
              <a:t>—   жол маршруты:</a:t>
            </a:r>
            <a:endParaRPr lang="ru-RU" dirty="0"/>
          </a:p>
          <a:p>
            <a:pPr fontAlgn="base"/>
            <a:r>
              <a:rPr lang="kk-KZ" dirty="0"/>
              <a:t>—   маршруттың графикалық сызбасы;</a:t>
            </a:r>
            <a:endParaRPr lang="ru-RU" dirty="0"/>
          </a:p>
          <a:p>
            <a:pPr fontAlgn="base"/>
            <a:r>
              <a:rPr lang="kk-KZ" dirty="0"/>
              <a:t>—   маршрут бойынша жол құрылыстарының болуы;</a:t>
            </a:r>
            <a:endParaRPr lang="ru-RU" dirty="0"/>
          </a:p>
          <a:p>
            <a:pPr fontAlgn="base"/>
            <a:r>
              <a:rPr lang="kk-KZ" dirty="0"/>
              <a:t>—   аялдама пунктері, олардың арақашықтықтары;</a:t>
            </a:r>
            <a:endParaRPr lang="ru-RU" dirty="0"/>
          </a:p>
          <a:p>
            <a:pPr fontAlgn="base"/>
            <a:r>
              <a:rPr lang="kk-KZ" dirty="0"/>
              <a:t>—   автобустың қозғалыс уақытының есебі;</a:t>
            </a:r>
            <a:endParaRPr lang="ru-RU" dirty="0"/>
          </a:p>
          <a:p>
            <a:pPr fontAlgn="base"/>
            <a:r>
              <a:rPr lang="kk-KZ" dirty="0"/>
              <a:t>—   жол түрлері мен жағдайы және т.б.</a:t>
            </a:r>
            <a:endParaRPr lang="ru-RU" dirty="0"/>
          </a:p>
          <a:p>
            <a:endParaRPr lang="ru-RU"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r>
              <a:rPr lang="kk-KZ" dirty="0"/>
              <a:t>Жүргізушіге бір қатар талаптар қойылады. Туристік маршруттарда автобусты жүргізуге 20 жастан жас адамдарға рұқсат етілмейді, ерекше абайлылықты талап ететін жол бөліктерін, қозғалыс трассасын білетін, маршрут сызбасын мұқият қарайтын бірінші класты жүргізушілер болуы керек.</a:t>
            </a:r>
            <a:endParaRPr lang="ru-RU" dirty="0"/>
          </a:p>
          <a:p>
            <a:endParaRPr lang="ru-RU"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normAutofit fontScale="85000" lnSpcReduction="20000"/>
          </a:bodyPr>
          <a:lstStyle/>
          <a:p>
            <a:pPr fontAlgn="base"/>
            <a:r>
              <a:rPr lang="kk-KZ" dirty="0"/>
              <a:t>Маршруттарды жоспарлау кезінде жанар жағар май станцияларының болуын ескеру абзал.</a:t>
            </a:r>
            <a:endParaRPr lang="ru-RU" dirty="0"/>
          </a:p>
          <a:p>
            <a:pPr fontAlgn="base"/>
            <a:r>
              <a:rPr lang="kk-KZ" dirty="0"/>
              <a:t>Шетелге сапарға шығар алдында әрбір автобусқа сапар кезінде болған шығындарды өтеп беруге кепілдік беретін автоазаматтық жауапкершілікке сақтандыру құжаты болуы керек.</a:t>
            </a:r>
            <a:endParaRPr lang="ru-RU" dirty="0"/>
          </a:p>
          <a:p>
            <a:pPr fontAlgn="base"/>
            <a:r>
              <a:rPr lang="kk-KZ" dirty="0"/>
              <a:t>Егер автобустың өзі сақтандырылса, яғни автомобильді ассистанция ресімделсе тиімді болады. Ол жол-көлік апаттарының болуы, сынып қалған кездерінде және ұрдап кеткен жағдайда автокөлік иесіне шығындарды төлеттіріп алуға кепілдік береді.</a:t>
            </a:r>
            <a:endParaRPr lang="ru-RU" dirty="0"/>
          </a:p>
          <a:p>
            <a:endParaRPr lang="ru-RU"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pPr fontAlgn="base"/>
            <a:r>
              <a:rPr lang="kk-KZ" dirty="0"/>
              <a:t>Бірге жұмыс істейтін әріптестермен маршрут бойынша барлық аялдама пунктерінде автобустарға қорғаныс мекендерінің болуы туралы келісім жасау қажет</a:t>
            </a:r>
            <a:endParaRPr lang="ru-RU" dirty="0"/>
          </a:p>
          <a:p>
            <a:pPr fontAlgn="base"/>
            <a:r>
              <a:rPr lang="kk-KZ" dirty="0"/>
              <a:t>Автобус маршрутқа шығар алдында барлық механизм және құрылғыларының дұрыс жұмыс істейтіндігі мұқият тексерілуі қажет.</a:t>
            </a:r>
            <a:endParaRPr lang="ru-RU" dirty="0"/>
          </a:p>
          <a:p>
            <a:endParaRPr lang="ru-RU"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normAutofit fontScale="77500" lnSpcReduction="20000"/>
          </a:bodyPr>
          <a:lstStyle/>
          <a:p>
            <a:pPr fontAlgn="base"/>
            <a:r>
              <a:rPr lang="kk-KZ" dirty="0"/>
              <a:t>Автобустық турлардың қауіпсіздігін қамтамасыз ету мақсатында жүргізушіге мыналар рұқсат етілмейді:</a:t>
            </a:r>
            <a:endParaRPr lang="ru-RU" dirty="0"/>
          </a:p>
          <a:p>
            <a:pPr fontAlgn="base"/>
            <a:r>
              <a:rPr lang="kk-KZ" dirty="0"/>
              <a:t>—   маршрутқа ауырған немесе шаршаған күйінде шығуға;</a:t>
            </a:r>
            <a:endParaRPr lang="ru-RU" dirty="0"/>
          </a:p>
          <a:p>
            <a:pPr fontAlgn="base"/>
            <a:r>
              <a:rPr lang="kk-KZ" dirty="0"/>
              <a:t>—   тіпті ең аз мөлшерде ішімдік ішкен немесе есірткі қабылдаған күйінде көлікті айдауға;</a:t>
            </a:r>
            <a:endParaRPr lang="ru-RU" dirty="0"/>
          </a:p>
          <a:p>
            <a:pPr fontAlgn="base"/>
            <a:r>
              <a:rPr lang="kk-KZ" dirty="0"/>
              <a:t>—   қозғалыс графигі мен жол қағазында көрсетілген маршруттан бөлек өзгеріс жасап жүріп кетуге, маршрутты тек жол немесе климаттық жағдайларға байланысты ғана өзгертуге болады;</a:t>
            </a:r>
            <a:endParaRPr lang="ru-RU" dirty="0"/>
          </a:p>
          <a:p>
            <a:pPr fontAlgn="base"/>
            <a:r>
              <a:rPr lang="kk-KZ" dirty="0"/>
              <a:t>—   жол құжаттарында көрсетілмеген адамдарға көлікті жүргізуге беріп қоюға;</a:t>
            </a:r>
            <a:endParaRPr lang="ru-RU" dirty="0"/>
          </a:p>
          <a:p>
            <a:pPr fontAlgn="base"/>
            <a:r>
              <a:rPr lang="kk-KZ" dirty="0"/>
              <a:t>—   жұмыс істеу уақытында демалуға немесе ұйықтауға.</a:t>
            </a:r>
            <a:endParaRPr lang="ru-RU" dirty="0"/>
          </a:p>
          <a:p>
            <a:endParaRPr lang="ru-RU"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normAutofit lnSpcReduction="10000"/>
          </a:bodyPr>
          <a:lstStyle/>
          <a:p>
            <a:pPr fontAlgn="base"/>
            <a:r>
              <a:rPr lang="kk-KZ" dirty="0"/>
              <a:t>Автобус саяхаттарын түнгі 12 сағаттан таңғы 4-ке дейінгі аралықтарда өткізбеген дұрыс болады, себебі бұл уақытта адамның физиологиялық жұмыс істеу қабілеттері төмендейді.</a:t>
            </a:r>
            <a:endParaRPr lang="ru-RU" dirty="0"/>
          </a:p>
          <a:p>
            <a:pPr fontAlgn="base"/>
            <a:r>
              <a:rPr lang="kk-KZ" dirty="0"/>
              <a:t>Туристік маршруттарды әзірлеген кездерде автобустың қозғалыс графигін жылдамдықты 70км/сағ мөлшерлеп құрастыру керек.</a:t>
            </a:r>
            <a:endParaRPr lang="ru-RU"/>
          </a:p>
          <a:p>
            <a:endParaRPr lang="ru-RU"/>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TotalTime>
  <Words>848</Words>
  <Application>Microsoft Office PowerPoint</Application>
  <PresentationFormat>Экран (4:3)</PresentationFormat>
  <Paragraphs>50</Paragraphs>
  <Slides>19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19</vt:i4>
      </vt:variant>
    </vt:vector>
  </HeadingPairs>
  <TitlesOfParts>
    <vt:vector size="20" baseType="lpstr">
      <vt:lpstr>Тема Office</vt:lpstr>
      <vt:lpstr>Жол қозғалыс қауіпсіздігін медициналық қамтамасыз ету.   </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Көлік саласындағы сақтандыру. Көлік құралдары иелерінің жауапкешлігін азаматтық сақтандыру (авто азаматтық жауапкершлікті сақтандыру). </vt:lpstr>
      <vt:lpstr>Слайд 14</vt:lpstr>
      <vt:lpstr>Слайд 15</vt:lpstr>
      <vt:lpstr>Слайд 16</vt:lpstr>
      <vt:lpstr>Слайд 17</vt:lpstr>
      <vt:lpstr>Слайд 18</vt:lpstr>
      <vt:lpstr>Слайд 19</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Жол қозғалыс қауіпсіздігін медициналық қамтамасыз ету.   </dc:title>
  <dc:creator>AA</dc:creator>
  <cp:lastModifiedBy>AA</cp:lastModifiedBy>
  <cp:revision>1</cp:revision>
  <dcterms:created xsi:type="dcterms:W3CDTF">2021-04-02T08:22:30Z</dcterms:created>
  <dcterms:modified xsi:type="dcterms:W3CDTF">2021-04-02T08:29:34Z</dcterms:modified>
</cp:coreProperties>
</file>